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323" r:id="rId4"/>
    <p:sldId id="258" r:id="rId5"/>
    <p:sldId id="262" r:id="rId6"/>
    <p:sldId id="338" r:id="rId7"/>
    <p:sldId id="341" r:id="rId8"/>
    <p:sldId id="340" r:id="rId9"/>
    <p:sldId id="279" r:id="rId10"/>
    <p:sldId id="298" r:id="rId11"/>
    <p:sldId id="294" r:id="rId12"/>
    <p:sldId id="34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  <a:srgbClr val="FF3300"/>
    <a:srgbClr val="007A37"/>
    <a:srgbClr val="B2C5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94EE1-8A4F-4F7D-95B7-F9DC3F98617B}" v="487" dt="2022-05-19T17:37:12.350"/>
    <p1510:client id="{7AE3A051-2D82-44E0-87CF-E9C7E96EA78B}" v="1" dt="2022-05-20T15:52:07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9" autoAdjust="0"/>
    <p:restoredTop sz="96357" autoAdjust="0"/>
  </p:normalViewPr>
  <p:slideViewPr>
    <p:cSldViewPr>
      <p:cViewPr varScale="1">
        <p:scale>
          <a:sx n="72" d="100"/>
          <a:sy n="72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76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62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u, Rodica" userId="13052e31-07b0-49b4-8ed7-94f8c2ec0b7d" providerId="ADAL" clId="{51F34DBF-7EED-436B-9105-73E9D62F7591}"/>
    <pc:docChg chg="modSld">
      <pc:chgData name="Barbu, Rodica" userId="13052e31-07b0-49b4-8ed7-94f8c2ec0b7d" providerId="ADAL" clId="{51F34DBF-7EED-436B-9105-73E9D62F7591}" dt="2022-04-15T19:52:20.285" v="31" actId="20577"/>
      <pc:docMkLst>
        <pc:docMk/>
      </pc:docMkLst>
      <pc:sldChg chg="modSp">
        <pc:chgData name="Barbu, Rodica" userId="13052e31-07b0-49b4-8ed7-94f8c2ec0b7d" providerId="ADAL" clId="{51F34DBF-7EED-436B-9105-73E9D62F7591}" dt="2022-04-15T19:51:47.207" v="3" actId="20577"/>
        <pc:sldMkLst>
          <pc:docMk/>
          <pc:sldMk cId="0" sldId="258"/>
        </pc:sldMkLst>
        <pc:spChg chg="mod">
          <ac:chgData name="Barbu, Rodica" userId="13052e31-07b0-49b4-8ed7-94f8c2ec0b7d" providerId="ADAL" clId="{51F34DBF-7EED-436B-9105-73E9D62F7591}" dt="2022-04-15T19:51:47.207" v="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2:20.285" v="31" actId="20577"/>
        <pc:sldMkLst>
          <pc:docMk/>
          <pc:sldMk cId="0" sldId="262"/>
        </pc:sldMkLst>
        <pc:spChg chg="mod">
          <ac:chgData name="Barbu, Rodica" userId="13052e31-07b0-49b4-8ed7-94f8c2ec0b7d" providerId="ADAL" clId="{51F34DBF-7EED-436B-9105-73E9D62F7591}" dt="2022-04-15T19:52:00.661" v="5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Barbu, Rodica" userId="13052e31-07b0-49b4-8ed7-94f8c2ec0b7d" providerId="ADAL" clId="{51F34DBF-7EED-436B-9105-73E9D62F7591}" dt="2022-04-15T19:52:20.285" v="31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1F34DBF-7EED-436B-9105-73E9D62F7591}" dt="2022-04-15T19:51:40.345" v="1" actId="20577"/>
        <pc:sldMkLst>
          <pc:docMk/>
          <pc:sldMk cId="3501624198" sldId="323"/>
        </pc:sldMkLst>
        <pc:spChg chg="mod">
          <ac:chgData name="Barbu, Rodica" userId="13052e31-07b0-49b4-8ed7-94f8c2ec0b7d" providerId="ADAL" clId="{51F34DBF-7EED-436B-9105-73E9D62F7591}" dt="2022-04-15T19:51:40.345" v="1" actId="20577"/>
          <ac:spMkLst>
            <pc:docMk/>
            <pc:sldMk cId="3501624198" sldId="323"/>
            <ac:spMk id="6" creationId="{00000000-0000-0000-0000-000000000000}"/>
          </ac:spMkLst>
        </pc:spChg>
      </pc:sldChg>
    </pc:docChg>
  </pc:docChgLst>
  <pc:docChgLst>
    <pc:chgData name="Simpson, Anita" userId="f6532cf9-b87d-4bbb-a9f3-44d7dd9fc45a" providerId="ADAL" clId="{7AE3A051-2D82-44E0-87CF-E9C7E96EA78B}"/>
    <pc:docChg chg="modSld">
      <pc:chgData name="Simpson, Anita" userId="f6532cf9-b87d-4bbb-a9f3-44d7dd9fc45a" providerId="ADAL" clId="{7AE3A051-2D82-44E0-87CF-E9C7E96EA78B}" dt="2022-05-20T15:51:40.733" v="0" actId="20577"/>
      <pc:docMkLst>
        <pc:docMk/>
      </pc:docMkLst>
      <pc:sldChg chg="modSp mod">
        <pc:chgData name="Simpson, Anita" userId="f6532cf9-b87d-4bbb-a9f3-44d7dd9fc45a" providerId="ADAL" clId="{7AE3A051-2D82-44E0-87CF-E9C7E96EA78B}" dt="2022-05-20T15:51:40.733" v="0" actId="20577"/>
        <pc:sldMkLst>
          <pc:docMk/>
          <pc:sldMk cId="0" sldId="294"/>
        </pc:sldMkLst>
        <pc:spChg chg="mod">
          <ac:chgData name="Simpson, Anita" userId="f6532cf9-b87d-4bbb-a9f3-44d7dd9fc45a" providerId="ADAL" clId="{7AE3A051-2D82-44E0-87CF-E9C7E96EA78B}" dt="2022-05-20T15:51:40.733" v="0" actId="20577"/>
          <ac:spMkLst>
            <pc:docMk/>
            <pc:sldMk cId="0" sldId="294"/>
            <ac:spMk id="2" creationId="{00000000-0000-0000-0000-000000000000}"/>
          </ac:spMkLst>
        </pc:spChg>
      </pc:sldChg>
    </pc:docChg>
  </pc:docChgLst>
  <pc:docChgLst>
    <pc:chgData name="Barbu, Rodica" userId="13052e31-07b0-49b4-8ed7-94f8c2ec0b7d" providerId="ADAL" clId="{E86A8BE7-E957-4D58-A199-1E2129F4AE75}"/>
    <pc:docChg chg="modSld">
      <pc:chgData name="Barbu, Rodica" userId="13052e31-07b0-49b4-8ed7-94f8c2ec0b7d" providerId="ADAL" clId="{E86A8BE7-E957-4D58-A199-1E2129F4AE75}" dt="2022-04-15T21:19:52.437" v="72" actId="20577"/>
      <pc:docMkLst>
        <pc:docMk/>
      </pc:docMkLst>
      <pc:sldChg chg="modSp mod">
        <pc:chgData name="Barbu, Rodica" userId="13052e31-07b0-49b4-8ed7-94f8c2ec0b7d" providerId="ADAL" clId="{E86A8BE7-E957-4D58-A199-1E2129F4AE75}" dt="2022-04-15T21:18:57.601" v="0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E86A8BE7-E957-4D58-A199-1E2129F4AE75}" dt="2022-04-15T21:18:57.601" v="0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">
        <pc:chgData name="Barbu, Rodica" userId="13052e31-07b0-49b4-8ed7-94f8c2ec0b7d" providerId="ADAL" clId="{E86A8BE7-E957-4D58-A199-1E2129F4AE75}" dt="2022-04-15T21:19:52.437" v="72" actId="20577"/>
        <pc:sldMkLst>
          <pc:docMk/>
          <pc:sldMk cId="703236961" sldId="340"/>
        </pc:sldMkLst>
        <pc:spChg chg="mod">
          <ac:chgData name="Barbu, Rodica" userId="13052e31-07b0-49b4-8ed7-94f8c2ec0b7d" providerId="ADAL" clId="{E86A8BE7-E957-4D58-A199-1E2129F4AE75}" dt="2022-04-15T21:19:52.437" v="72" actId="20577"/>
          <ac:spMkLst>
            <pc:docMk/>
            <pc:sldMk cId="703236961" sldId="340"/>
            <ac:spMk id="3" creationId="{00000000-0000-0000-0000-000000000000}"/>
          </ac:spMkLst>
        </pc:spChg>
      </pc:sldChg>
    </pc:docChg>
  </pc:docChgLst>
  <pc:docChgLst>
    <pc:chgData name="Barbu, Rodica" userId="13052e31-07b0-49b4-8ed7-94f8c2ec0b7d" providerId="ADAL" clId="{5BC94EE1-8A4F-4F7D-95B7-F9DC3F98617B}"/>
    <pc:docChg chg="undo custSel modSld">
      <pc:chgData name="Barbu, Rodica" userId="13052e31-07b0-49b4-8ed7-94f8c2ec0b7d" providerId="ADAL" clId="{5BC94EE1-8A4F-4F7D-95B7-F9DC3F98617B}" dt="2022-05-20T14:19:48.168" v="1053"/>
      <pc:docMkLst>
        <pc:docMk/>
      </pc:docMkLst>
      <pc:sldChg chg="modSp mod modAnim">
        <pc:chgData name="Barbu, Rodica" userId="13052e31-07b0-49b4-8ed7-94f8c2ec0b7d" providerId="ADAL" clId="{5BC94EE1-8A4F-4F7D-95B7-F9DC3F98617B}" dt="2022-05-13T15:21:22.231" v="755" actId="5793"/>
        <pc:sldMkLst>
          <pc:docMk/>
          <pc:sldMk cId="0" sldId="258"/>
        </pc:sldMkLst>
        <pc:spChg chg="mod">
          <ac:chgData name="Barbu, Rodica" userId="13052e31-07b0-49b4-8ed7-94f8c2ec0b7d" providerId="ADAL" clId="{5BC94EE1-8A4F-4F7D-95B7-F9DC3F98617B}" dt="2022-05-13T15:21:22.231" v="75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arbu, Rodica" userId="13052e31-07b0-49b4-8ed7-94f8c2ec0b7d" providerId="ADAL" clId="{5BC94EE1-8A4F-4F7D-95B7-F9DC3F98617B}" dt="2022-05-11T14:53:27.014" v="8" actId="20577"/>
        <pc:sldMkLst>
          <pc:docMk/>
          <pc:sldMk cId="0" sldId="262"/>
        </pc:sldMkLst>
        <pc:spChg chg="mod">
          <ac:chgData name="Barbu, Rodica" userId="13052e31-07b0-49b4-8ed7-94f8c2ec0b7d" providerId="ADAL" clId="{5BC94EE1-8A4F-4F7D-95B7-F9DC3F98617B}" dt="2022-05-11T14:53:27.014" v="8" actId="20577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5:03:47.269" v="472" actId="1076"/>
        <pc:sldMkLst>
          <pc:docMk/>
          <pc:sldMk cId="0" sldId="279"/>
        </pc:sldMkLst>
        <pc:spChg chg="mod">
          <ac:chgData name="Barbu, Rodica" userId="13052e31-07b0-49b4-8ed7-94f8c2ec0b7d" providerId="ADAL" clId="{5BC94EE1-8A4F-4F7D-95B7-F9DC3F98617B}" dt="2022-05-11T15:03:47.269" v="472" actId="1076"/>
          <ac:spMkLst>
            <pc:docMk/>
            <pc:sldMk cId="0" sldId="279"/>
            <ac:spMk id="2" creationId="{00000000-0000-0000-0000-000000000000}"/>
          </ac:spMkLst>
        </pc:spChg>
      </pc:sldChg>
      <pc:sldChg chg="modSp mod modNotesTx">
        <pc:chgData name="Barbu, Rodica" userId="13052e31-07b0-49b4-8ed7-94f8c2ec0b7d" providerId="ADAL" clId="{5BC94EE1-8A4F-4F7D-95B7-F9DC3F98617B}" dt="2022-05-19T17:37:27.111" v="1052"/>
        <pc:sldMkLst>
          <pc:docMk/>
          <pc:sldMk cId="3501624198" sldId="323"/>
        </pc:sldMkLst>
        <pc:spChg chg="mod">
          <ac:chgData name="Barbu, Rodica" userId="13052e31-07b0-49b4-8ed7-94f8c2ec0b7d" providerId="ADAL" clId="{5BC94EE1-8A4F-4F7D-95B7-F9DC3F98617B}" dt="2022-05-11T15:04:58.189" v="541" actId="255"/>
          <ac:spMkLst>
            <pc:docMk/>
            <pc:sldMk cId="3501624198" sldId="323"/>
            <ac:spMk id="6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4:43.388" v="79" actId="20577"/>
        <pc:sldMkLst>
          <pc:docMk/>
          <pc:sldMk cId="3183684445" sldId="338"/>
        </pc:sldMkLst>
        <pc:graphicFrameChg chg="modGraphic">
          <ac:chgData name="Barbu, Rodica" userId="13052e31-07b0-49b4-8ed7-94f8c2ec0b7d" providerId="ADAL" clId="{5BC94EE1-8A4F-4F7D-95B7-F9DC3F98617B}" dt="2022-05-11T14:54:43.388" v="79" actId="20577"/>
          <ac:graphicFrameMkLst>
            <pc:docMk/>
            <pc:sldMk cId="3183684445" sldId="338"/>
            <ac:graphicFrameMk id="5" creationId="{CCC42FD4-E3C8-4256-ACB3-09E737355AE4}"/>
          </ac:graphicFrameMkLst>
        </pc:graphicFrameChg>
      </pc:sldChg>
      <pc:sldChg chg="modSp mod modAnim">
        <pc:chgData name="Barbu, Rodica" userId="13052e31-07b0-49b4-8ed7-94f8c2ec0b7d" providerId="ADAL" clId="{5BC94EE1-8A4F-4F7D-95B7-F9DC3F98617B}" dt="2022-05-13T15:23:18.862" v="756" actId="20577"/>
        <pc:sldMkLst>
          <pc:docMk/>
          <pc:sldMk cId="703236961" sldId="340"/>
        </pc:sldMkLst>
        <pc:spChg chg="mod">
          <ac:chgData name="Barbu, Rodica" userId="13052e31-07b0-49b4-8ed7-94f8c2ec0b7d" providerId="ADAL" clId="{5BC94EE1-8A4F-4F7D-95B7-F9DC3F98617B}" dt="2022-05-13T15:23:18.862" v="756" actId="20577"/>
          <ac:spMkLst>
            <pc:docMk/>
            <pc:sldMk cId="703236961" sldId="340"/>
            <ac:spMk id="3" creationId="{00000000-0000-0000-0000-000000000000}"/>
          </ac:spMkLst>
        </pc:spChg>
      </pc:sldChg>
      <pc:sldChg chg="modSp mod">
        <pc:chgData name="Barbu, Rodica" userId="13052e31-07b0-49b4-8ed7-94f8c2ec0b7d" providerId="ADAL" clId="{5BC94EE1-8A4F-4F7D-95B7-F9DC3F98617B}" dt="2022-05-11T14:57:40.902" v="182" actId="20577"/>
        <pc:sldMkLst>
          <pc:docMk/>
          <pc:sldMk cId="4036215662" sldId="341"/>
        </pc:sldMkLst>
        <pc:graphicFrameChg chg="modGraphic">
          <ac:chgData name="Barbu, Rodica" userId="13052e31-07b0-49b4-8ed7-94f8c2ec0b7d" providerId="ADAL" clId="{5BC94EE1-8A4F-4F7D-95B7-F9DC3F98617B}" dt="2022-05-11T14:57:40.902" v="182" actId="20577"/>
          <ac:graphicFrameMkLst>
            <pc:docMk/>
            <pc:sldMk cId="4036215662" sldId="341"/>
            <ac:graphicFrameMk id="4" creationId="{41FA41AD-24A7-435D-AB95-9CE7FA3D3107}"/>
          </ac:graphicFrameMkLst>
        </pc:graphicFrameChg>
      </pc:sldChg>
      <pc:sldChg chg="modSp mod">
        <pc:chgData name="Barbu, Rodica" userId="13052e31-07b0-49b4-8ed7-94f8c2ec0b7d" providerId="ADAL" clId="{5BC94EE1-8A4F-4F7D-95B7-F9DC3F98617B}" dt="2022-05-20T14:19:48.168" v="1053"/>
        <pc:sldMkLst>
          <pc:docMk/>
          <pc:sldMk cId="2971597490" sldId="342"/>
        </pc:sldMkLst>
        <pc:spChg chg="mod">
          <ac:chgData name="Barbu, Rodica" userId="13052e31-07b0-49b4-8ed7-94f8c2ec0b7d" providerId="ADAL" clId="{5BC94EE1-8A4F-4F7D-95B7-F9DC3F98617B}" dt="2022-05-20T14:19:48.168" v="1053"/>
          <ac:spMkLst>
            <pc:docMk/>
            <pc:sldMk cId="2971597490" sldId="34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BA38-9D4D-463E-B75E-9FC6B22419F9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2D479-A321-47C4-8D55-C532CF9E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61A7E2-0A08-4955-8366-6730FF4D1273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B4C2-6D5B-49B9-B962-B1AABD406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Purpose: quick overview of steps for Calc Advising; short info on all course options &amp; criteria for recommendations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DB4C2-6D5B-49B9-B962-B1AABD406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6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4905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183197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37237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88811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31070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30421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B48C1-22FE-4F93-BFC4-06DD91371FDF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A54-FCC1-41B0-A59F-83066972C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7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0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su.zoom.us/rec/share/PT17Pn8qRqwY6B_O2r01wmlanjFxVtAbs6K2lgR6QaAVxp3cnFMC6inKXwsKhgmA.DDygD7Cd1ViVg6-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u.az1.qualtrics.com/jfe/form/SV_81E9yCl027v4T7E" TargetMode="External"/><Relationship Id="rId2" Type="http://schemas.openxmlformats.org/officeDocument/2006/relationships/hyperlink" Target="https://math.osu.edu/calculus-advis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osu.edu/undergrad/non-majors/math-requirements" TargetMode="External"/><Relationship Id="rId2" Type="http://schemas.openxmlformats.org/officeDocument/2006/relationships/hyperlink" Target="https://math.osu.edu/cour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.osu.edu/undergrad/new-studen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thadvisors@math.osu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8112318" cy="160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2213570"/>
            <a:ext cx="78097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48350" y="2213570"/>
            <a:ext cx="7924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BB0000"/>
                </a:solidFill>
                <a:cs typeface="Arial" panose="020B0604020202020204" pitchFamily="34" charset="0"/>
              </a:rPr>
              <a:t>Welcome!</a:t>
            </a:r>
            <a:endParaRPr lang="en-US" sz="4000" b="1" dirty="0"/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400" b="1" dirty="0">
              <a:solidFill>
                <a:srgbClr val="BB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971800"/>
            <a:ext cx="692055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b="1" dirty="0">
              <a:cs typeface="Arial"/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  <a:cs typeface="Arial"/>
              </a:rPr>
              <a:t>Calculus Advising Session 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cs typeface="Arial"/>
              </a:rPr>
              <a:t>Info for Summer 2022</a:t>
            </a:r>
          </a:p>
          <a:p>
            <a:pPr algn="ctr"/>
            <a:endParaRPr lang="en-US" sz="2800" b="1" dirty="0">
              <a:solidFill>
                <a:schemeClr val="tx2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Presenter: </a:t>
            </a:r>
          </a:p>
          <a:p>
            <a:pPr algn="ctr"/>
            <a:r>
              <a:rPr lang="en-US" sz="2800" b="1" dirty="0">
                <a:cs typeface="Arial"/>
              </a:rPr>
              <a:t>Rodica Barbu</a:t>
            </a:r>
          </a:p>
          <a:p>
            <a:pPr algn="ctr"/>
            <a:r>
              <a:rPr lang="en-US" sz="1400" b="1" dirty="0">
                <a:cs typeface="Arial"/>
              </a:rPr>
              <a:t>Senior Academic Advisor </a:t>
            </a:r>
          </a:p>
          <a:p>
            <a:pPr algn="ctr"/>
            <a:r>
              <a:rPr lang="en-US" sz="1400" b="1" dirty="0">
                <a:cs typeface="Arial"/>
              </a:rPr>
              <a:t>Mathematics Department</a:t>
            </a:r>
          </a:p>
          <a:p>
            <a:pPr algn="ctr"/>
            <a:endParaRPr lang="en-US" sz="800" b="1" dirty="0">
              <a:solidFill>
                <a:srgbClr val="C00000"/>
              </a:solidFill>
              <a:cs typeface="Arial"/>
            </a:endParaRPr>
          </a:p>
          <a:p>
            <a:pPr algn="ctr"/>
            <a:r>
              <a:rPr lang="en-US" sz="2800" b="1" dirty="0">
                <a:cs typeface="Arial"/>
              </a:rPr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016241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4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Zoom link for this presentation: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743200"/>
            <a:ext cx="83820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spc="10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https://osu.zoom.us/rec/share/PT17Pn8qRqwY6B_O2r01wmlanjFxVtAbs6K2lgR6QaAVxp3cnFMC6inKXwsKhgmA.DDygD7Cd1ViVg6-0</a:t>
            </a:r>
            <a:r>
              <a:rPr lang="en-US" sz="1800" spc="10" dirty="0">
                <a:solidFill>
                  <a:srgbClr val="6E768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159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Calculus Advising Session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9637"/>
            <a:ext cx="8991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Student needs to:</a:t>
            </a:r>
          </a:p>
          <a:p>
            <a:r>
              <a:rPr lang="en-US" sz="2400" dirty="0"/>
              <a:t>Choose their Day 1 &amp; Day 2 for SU22 ORT</a:t>
            </a:r>
          </a:p>
          <a:p>
            <a:r>
              <a:rPr lang="en-US" sz="2400" dirty="0"/>
              <a:t>Read all math related info provided on our website at:</a:t>
            </a:r>
          </a:p>
          <a:p>
            <a:pPr marL="0" indent="0">
              <a:buNone/>
            </a:pPr>
            <a:r>
              <a:rPr lang="en-US" sz="2600" u="sng" dirty="0">
                <a:hlinkClick r:id="rId2"/>
              </a:rPr>
              <a:t>https://math.osu.edu/calculus-advising</a:t>
            </a:r>
            <a:endParaRPr lang="en-US" sz="2600" dirty="0"/>
          </a:p>
          <a:p>
            <a:r>
              <a:rPr lang="en-US" sz="2400" dirty="0"/>
              <a:t>Respond to the Qualtrics Questionnaire requesting Calculus Advising:</a:t>
            </a:r>
          </a:p>
          <a:p>
            <a:r>
              <a:rPr lang="en-US" sz="2600" u="sng" dirty="0">
                <a:hlinkClick r:id="rId3"/>
              </a:rPr>
              <a:t>https://osu.az1.qualtrics.com/jfe/form/SV_81E9yCl027v4T7E</a:t>
            </a:r>
            <a:endParaRPr lang="en-US" sz="2600" dirty="0"/>
          </a:p>
          <a:p>
            <a:r>
              <a:rPr lang="en-US" sz="2400" dirty="0"/>
              <a:t>Math faculty &amp; advisors will meet with student via zoom (or phone, if necessary) during the week prior to the student’s Day 1.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Info we use to make the math course recommendation for AU’22: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43399"/>
          </a:xfrm>
        </p:spPr>
        <p:txBody>
          <a:bodyPr>
            <a:normAutofit/>
          </a:bodyPr>
          <a:lstStyle/>
          <a:p>
            <a:r>
              <a:rPr lang="en-US" sz="2800" dirty="0"/>
              <a:t>MPT</a:t>
            </a:r>
          </a:p>
          <a:p>
            <a:r>
              <a:rPr lang="en-US" sz="2800" dirty="0"/>
              <a:t>Math ACT / SAT scores</a:t>
            </a:r>
          </a:p>
          <a:p>
            <a:r>
              <a:rPr lang="en-US" sz="2800" dirty="0"/>
              <a:t>AP Calculus </a:t>
            </a:r>
          </a:p>
          <a:p>
            <a:r>
              <a:rPr lang="en-US" sz="2800" dirty="0"/>
              <a:t>IB higher level only for exams prior to 2021</a:t>
            </a:r>
          </a:p>
          <a:p>
            <a:r>
              <a:rPr lang="en-US" sz="2800" dirty="0"/>
              <a:t>A-Levels </a:t>
            </a:r>
          </a:p>
          <a:p>
            <a:r>
              <a:rPr lang="en-US" sz="2800" dirty="0"/>
              <a:t>Transfer Credit (only college level)</a:t>
            </a:r>
          </a:p>
          <a:p>
            <a:r>
              <a:rPr lang="en-US" sz="2800" dirty="0"/>
              <a:t>Major(s), minor(s) of interest</a:t>
            </a:r>
          </a:p>
          <a:p>
            <a:r>
              <a:rPr lang="en-US" sz="2800" dirty="0"/>
              <a:t>Honors status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C42FD4-E3C8-4256-ACB3-09E737355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473451"/>
              </p:ext>
            </p:extLst>
          </p:nvPr>
        </p:nvGraphicFramePr>
        <p:xfrm>
          <a:off x="228600" y="1828800"/>
          <a:ext cx="8763000" cy="4942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41847664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7293031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734815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Major(s)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Specific Info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49667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1131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only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No trig functions covered</a:t>
                      </a:r>
                    </a:p>
                    <a:p>
                      <a:r>
                        <a:rPr lang="en-US" dirty="0"/>
                        <a:t>- No course continuation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33503"/>
                  </a:ext>
                </a:extLst>
              </a:tr>
              <a:tr h="1244558">
                <a:tc>
                  <a:txBody>
                    <a:bodyPr/>
                    <a:lstStyle/>
                    <a:p>
                      <a:r>
                        <a:rPr lang="en-US" dirty="0"/>
                        <a:t>Math 1140 &amp; 1141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STEM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Includes precalculus review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For qualifying students who had calculus in high school but NO college credit for it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/>
                        <a:t>- This sequence is equivalent to Math 1151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02259"/>
                  </a:ext>
                </a:extLst>
              </a:tr>
              <a:tr h="957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Math 1151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All majors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- Regular Calculus I</a:t>
                      </a:r>
                    </a:p>
                    <a:p>
                      <a:r>
                        <a:rPr lang="en-US" dirty="0"/>
                        <a:t>- Trig functions covered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97392"/>
                  </a:ext>
                </a:extLst>
              </a:tr>
              <a:tr h="967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1156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Biology related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Same topics as math 1151 but from different book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68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Calculus II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533400"/>
            <a:ext cx="8229600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41FA41AD-24A7-435D-AB95-9CE7FA3D3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52875"/>
              </p:ext>
            </p:extLst>
          </p:nvPr>
        </p:nvGraphicFramePr>
        <p:xfrm>
          <a:off x="537754" y="1973580"/>
          <a:ext cx="8292737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888">
                  <a:extLst>
                    <a:ext uri="{9D8B030D-6E8A-4147-A177-3AD203B41FA5}">
                      <a16:colId xmlns:a16="http://schemas.microsoft.com/office/drawing/2014/main" val="277123113"/>
                    </a:ext>
                  </a:extLst>
                </a:gridCol>
                <a:gridCol w="2280503">
                  <a:extLst>
                    <a:ext uri="{9D8B030D-6E8A-4147-A177-3AD203B41FA5}">
                      <a16:colId xmlns:a16="http://schemas.microsoft.com/office/drawing/2014/main" val="829371386"/>
                    </a:ext>
                  </a:extLst>
                </a:gridCol>
                <a:gridCol w="4457346">
                  <a:extLst>
                    <a:ext uri="{9D8B030D-6E8A-4147-A177-3AD203B41FA5}">
                      <a16:colId xmlns:a16="http://schemas.microsoft.com/office/drawing/2014/main" val="3246141755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 Information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16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b="1" dirty="0"/>
                        <a:t>Math 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All majors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Regular calculus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1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Math 1172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Less coverage of sequences &amp; series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/>
                        <a:t>Covers some topics from the beginning of  Math 2153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88614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C4FA0B0-78FC-4E9B-AD74-53AB04A2341F}"/>
              </a:ext>
            </a:extLst>
          </p:cNvPr>
          <p:cNvSpPr txBox="1"/>
          <p:nvPr/>
        </p:nvSpPr>
        <p:spPr>
          <a:xfrm>
            <a:off x="537754" y="4572000"/>
            <a:ext cx="82927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Notes: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Regular classes are taught in lecture &amp; recitation style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Honors classes are up to 30 seats and meet daily with a regular faculty 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Honors Calculus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/>
              <a:t>Math 1181H &amp; 2182H- Honors Calculus I &amp; II:</a:t>
            </a:r>
          </a:p>
          <a:p>
            <a:pPr>
              <a:buFontTx/>
              <a:buChar char="-"/>
            </a:pPr>
            <a:r>
              <a:rPr lang="en-US" sz="2000" dirty="0"/>
              <a:t>medium level honors</a:t>
            </a:r>
          </a:p>
          <a:p>
            <a:pPr>
              <a:buFontTx/>
              <a:buChar char="-"/>
            </a:pPr>
            <a:r>
              <a:rPr lang="en-US" sz="2000" dirty="0"/>
              <a:t>requires proofs for about half of the time</a:t>
            </a:r>
          </a:p>
          <a:p>
            <a:r>
              <a:rPr lang="en-US" dirty="0"/>
              <a:t>Math 4181H &amp; 4182H- Honors Analysis I &amp; II:</a:t>
            </a:r>
          </a:p>
          <a:p>
            <a:pPr>
              <a:buFontTx/>
              <a:buChar char="-"/>
            </a:pPr>
            <a:r>
              <a:rPr lang="en-US" sz="2000" dirty="0"/>
              <a:t>“calculus on steroids” </a:t>
            </a:r>
          </a:p>
          <a:p>
            <a:pPr>
              <a:buFontTx/>
              <a:buChar char="-"/>
            </a:pPr>
            <a:r>
              <a:rPr lang="en-US" sz="2000" dirty="0"/>
              <a:t>abstract, proof-oriented</a:t>
            </a:r>
          </a:p>
          <a:p>
            <a:pPr>
              <a:buFontTx/>
              <a:buChar char="-"/>
            </a:pPr>
            <a:r>
              <a:rPr lang="en-US" sz="2000" dirty="0"/>
              <a:t>for math majors: “2 years in 1” since this sequence is better than </a:t>
            </a:r>
          </a:p>
          <a:p>
            <a:pPr marL="0" indent="0">
              <a:buNone/>
            </a:pPr>
            <a:r>
              <a:rPr lang="en-US" sz="2000" dirty="0"/>
              <a:t>math 2153, 3345, </a:t>
            </a:r>
            <a:r>
              <a:rPr lang="en-US" sz="2000"/>
              <a:t>4547 &amp; </a:t>
            </a:r>
            <a:r>
              <a:rPr lang="en-US" sz="2000" dirty="0"/>
              <a:t>4548 </a:t>
            </a:r>
          </a:p>
          <a:p>
            <a:pPr marL="0" indent="0">
              <a:buNone/>
            </a:pPr>
            <a:r>
              <a:rPr lang="en-US" sz="2000" dirty="0"/>
              <a:t>-     best prerequisites for all other 5000H honors math courses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3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96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Resources:</a:t>
            </a:r>
            <a:br>
              <a:rPr lang="en-US" b="1" dirty="0"/>
            </a:b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85" y="25908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Math Course Syllabi:</a:t>
            </a:r>
          </a:p>
          <a:p>
            <a:pPr marL="0" indent="0">
              <a:buNone/>
            </a:pPr>
            <a:r>
              <a:rPr lang="en-US" sz="2000" b="1" dirty="0">
                <a:hlinkClick r:id="rId2"/>
              </a:rPr>
              <a:t>https://math.osu.edu/courses</a:t>
            </a: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Math Requirements by Major:</a:t>
            </a:r>
          </a:p>
          <a:p>
            <a:pPr marL="0" indent="0">
              <a:buNone/>
            </a:pPr>
            <a:r>
              <a:rPr lang="en-US" sz="2000" b="1" dirty="0">
                <a:hlinkClick r:id="rId3"/>
              </a:rPr>
              <a:t>https://math.osu.edu/undergrad/non-majors/math-requirements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Info for freshmen:</a:t>
            </a:r>
          </a:p>
          <a:p>
            <a:pPr marL="0" indent="0">
              <a:buNone/>
            </a:pPr>
            <a:r>
              <a:rPr lang="en-US" sz="2000" b="1" dirty="0">
                <a:hlinkClick r:id="rId4"/>
              </a:rPr>
              <a:t>https://math.osu.edu/undergrad/new-students</a:t>
            </a:r>
            <a:endParaRPr lang="en-US" sz="20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sz="4200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0740_DSC8187_2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66614"/>
            <a:ext cx="9144000" cy="58913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1371600"/>
            <a:ext cx="2057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Now…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124200"/>
            <a:ext cx="4800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BB0032"/>
                </a:solidFill>
                <a:cs typeface="Arial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03914422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90" y="1143000"/>
            <a:ext cx="8229600" cy="10805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Math Advisors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b="1" dirty="0"/>
              <a:t>AKA The Math-</a:t>
            </a:r>
            <a:r>
              <a:rPr lang="en-US" sz="3600" b="1" dirty="0" err="1"/>
              <a:t>ketteers</a:t>
            </a:r>
            <a:r>
              <a:rPr lang="en-US" sz="3600" b="1" dirty="0"/>
              <a:t> :- )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"/>
          </p:nvPr>
        </p:nvSpPr>
        <p:spPr>
          <a:xfrm>
            <a:off x="12852905" y="6245925"/>
            <a:ext cx="3733800" cy="144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2060"/>
                </a:solidFill>
              </a:rPr>
              <a:t>Diana </a:t>
            </a:r>
            <a:r>
              <a:rPr lang="en-US" dirty="0" err="1">
                <a:solidFill>
                  <a:srgbClr val="002060"/>
                </a:solidFill>
              </a:rPr>
              <a:t>Devol</a:t>
            </a:r>
            <a:r>
              <a:rPr lang="en-US" dirty="0">
                <a:solidFill>
                  <a:srgbClr val="002060"/>
                </a:solidFill>
              </a:rPr>
              <a:t>-Bevilacqua		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CDAA1-3CDD-4C9A-996A-AA051CEB2ACE}"/>
              </a:ext>
            </a:extLst>
          </p:cNvPr>
          <p:cNvSpPr txBox="1"/>
          <p:nvPr/>
        </p:nvSpPr>
        <p:spPr>
          <a:xfrm>
            <a:off x="1498043" y="2549484"/>
            <a:ext cx="6147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2400" b="1" dirty="0"/>
              <a:t>Mathematics Advising &amp; Academic Services</a:t>
            </a:r>
          </a:p>
          <a:p>
            <a:pPr algn="ctr"/>
            <a:r>
              <a:rPr lang="en-US" sz="2000" dirty="0"/>
              <a:t>217 Math Building</a:t>
            </a:r>
          </a:p>
          <a:p>
            <a:pPr algn="ctr"/>
            <a:r>
              <a:rPr lang="en-US" sz="2000" dirty="0"/>
              <a:t>231 West 18</a:t>
            </a:r>
            <a:r>
              <a:rPr lang="en-US" sz="2000" baseline="30000" dirty="0"/>
              <a:t>th</a:t>
            </a:r>
            <a:r>
              <a:rPr lang="en-US" sz="2000" dirty="0"/>
              <a:t> Avenue</a:t>
            </a:r>
          </a:p>
          <a:p>
            <a:pPr algn="ctr"/>
            <a:r>
              <a:rPr lang="en-US" sz="2000" dirty="0"/>
              <a:t>Columbus, OH – 43210</a:t>
            </a:r>
          </a:p>
          <a:p>
            <a:pPr algn="ctr"/>
            <a:endParaRPr lang="en-US" sz="2000" dirty="0"/>
          </a:p>
          <a:p>
            <a:endParaRPr lang="en-US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E78D069D-4AA9-4720-A425-9DB328034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4796252"/>
            <a:ext cx="8229600" cy="99494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200" b="1" dirty="0">
                <a:solidFill>
                  <a:srgbClr val="C00000"/>
                </a:solidFill>
                <a:hlinkClick r:id="rId2"/>
              </a:rPr>
              <a:t>mathadvisors@math.osu.edu</a:t>
            </a:r>
            <a:endParaRPr lang="en-US" sz="4200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3652</TotalTime>
  <Words>515</Words>
  <Application>Microsoft Office PowerPoint</Application>
  <PresentationFormat>On-screen Show (4:3)</PresentationFormat>
  <Paragraphs>102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Lato</vt:lpstr>
      <vt:lpstr>Lucida Grande</vt:lpstr>
      <vt:lpstr>Wingdings</vt:lpstr>
      <vt:lpstr>Office Theme</vt:lpstr>
      <vt:lpstr>OSU Content</vt:lpstr>
      <vt:lpstr>1_OSU Content</vt:lpstr>
      <vt:lpstr>PowerPoint Presentation</vt:lpstr>
      <vt:lpstr>Calculus Advising Session Flow</vt:lpstr>
      <vt:lpstr>Info we use to make the math course recommendation for AU’22:</vt:lpstr>
      <vt:lpstr>Calculus I Options</vt:lpstr>
      <vt:lpstr>Calculus II Options</vt:lpstr>
      <vt:lpstr>Honors Calculus Sequences</vt:lpstr>
      <vt:lpstr>Math Resources: </vt:lpstr>
      <vt:lpstr>PowerPoint Presentation</vt:lpstr>
      <vt:lpstr>Math Advisors AKA The Math-ketteers :- )</vt:lpstr>
      <vt:lpstr>Zoom link for this presentation: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3:00 Scholars Academic Planning Session</dc:title>
  <dc:creator>bdinan</dc:creator>
  <cp:lastModifiedBy>Simpson, Anita</cp:lastModifiedBy>
  <cp:revision>341</cp:revision>
  <cp:lastPrinted>2017-07-31T18:42:00Z</cp:lastPrinted>
  <dcterms:created xsi:type="dcterms:W3CDTF">2009-06-08T20:50:23Z</dcterms:created>
  <dcterms:modified xsi:type="dcterms:W3CDTF">2022-05-20T15:52:16Z</dcterms:modified>
</cp:coreProperties>
</file>